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79" r:id="rId3"/>
    <p:sldId id="257" r:id="rId4"/>
    <p:sldId id="258" r:id="rId5"/>
    <p:sldId id="278" r:id="rId6"/>
    <p:sldId id="259" r:id="rId7"/>
    <p:sldId id="260" r:id="rId8"/>
    <p:sldId id="265" r:id="rId9"/>
    <p:sldId id="266" r:id="rId10"/>
    <p:sldId id="267" r:id="rId11"/>
    <p:sldId id="268" r:id="rId12"/>
    <p:sldId id="261" r:id="rId13"/>
    <p:sldId id="280" r:id="rId14"/>
    <p:sldId id="289" r:id="rId15"/>
    <p:sldId id="290" r:id="rId16"/>
    <p:sldId id="291" r:id="rId17"/>
    <p:sldId id="292" r:id="rId18"/>
    <p:sldId id="293" r:id="rId19"/>
    <p:sldId id="285" r:id="rId20"/>
    <p:sldId id="282" r:id="rId21"/>
    <p:sldId id="270" r:id="rId22"/>
    <p:sldId id="284" r:id="rId23"/>
    <p:sldId id="269" r:id="rId24"/>
    <p:sldId id="283" r:id="rId25"/>
    <p:sldId id="286" r:id="rId26"/>
    <p:sldId id="287" r:id="rId27"/>
    <p:sldId id="288" r:id="rId28"/>
    <p:sldId id="294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Source Code Pro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o" initials="V" lastIdx="1" clrIdx="0">
    <p:extLst>
      <p:ext uri="{19B8F6BF-5375-455C-9EA6-DF929625EA0E}">
        <p15:presenceInfo xmlns:p15="http://schemas.microsoft.com/office/powerpoint/2012/main" userId="Va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9T09:05:42.97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9T09:05:42.97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9138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55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6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98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82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78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3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70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611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90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44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89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90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45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74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5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933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2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3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72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3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1694450"/>
            <a:ext cx="8520599" cy="1580100"/>
          </a:xfrm>
          <a:prstGeom prst="rect">
            <a:avLst/>
          </a:prstGeom>
          <a:solidFill>
            <a:srgbClr val="EEEEEE">
              <a:alpha val="52310"/>
            </a:srgbClr>
          </a:solidFill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 b="1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780200" y="1752600"/>
            <a:ext cx="5583599" cy="1638300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24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/>
          <p:nvPr/>
        </p:nvSpPr>
        <p:spPr>
          <a:xfrm>
            <a:off x="50" y="0"/>
            <a:ext cx="9144000" cy="739199"/>
          </a:xfrm>
          <a:prstGeom prst="rect">
            <a:avLst/>
          </a:prstGeom>
          <a:solidFill>
            <a:srgbClr val="334D5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defRPr sz="24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‹Nr.›</a:t>
            </a:fld>
            <a:endParaRPr lang="de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jack92/fhvRob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620900" y="2043750"/>
            <a:ext cx="5902199" cy="1055999"/>
          </a:xfrm>
          <a:prstGeom prst="rect">
            <a:avLst/>
          </a:prstGeom>
          <a:solidFill>
            <a:srgbClr val="334D5C">
              <a:alpha val="83850"/>
            </a:srgbClr>
          </a:solidFill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6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FHVrobot</a:t>
            </a:r>
            <a:endParaRPr lang="de" sz="6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61" y="368825"/>
            <a:ext cx="2469064" cy="44058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" y="345585"/>
            <a:ext cx="2495110" cy="44523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26900" y="865875"/>
            <a:ext cx="8696099" cy="4173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public void readDatagramPacket(DatagramPacket packet, IDataReceivedHandler&lt;ApplicationPDU&gt; applicationHandler, IAnswerHandler answerHandler)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de" sz="12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byte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[] data = Arrays.copyOfRange(packet.getData(), 0, packet.getLength());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lang="de" sz="1200" dirty="0" smtClean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  // 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Network stack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NetworkPDU network = PDUFactory.createNetworkPDU(data);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(network == null || networkManager.handleDataReceived(packet,network,answerHandler))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{ return; }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TransportPDU transport = PDUFactory.createTransportPDU(network.getInnerData());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if(transport==null||transportManager.handleDataReceived(packet,transport,answerHandler)) 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return; }</a:t>
            </a:r>
            <a:b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ApplicationPDU application = PDUFactory.createApplicationPDU(presentation.getInnerData());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(application == null) { return;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applicationHandler.handleDataReceived(packet, application, answerHandler);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/>
              <a:t>Network Codebeispiel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877599" cy="4148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public boolean handleDataReceived(DatagramPacket packet, ApplicationPDU pdu, IAnswerHandler sender) {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Client client = (Client) manager.getCurrentConfiguration();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byte[] payload = pdu.getPayload();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int command = pdu.getCommand();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int flags = pdu.getFlags();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(command == Commands.CHANGE_NAME) {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String name = new String(payload);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client.setName(name);</a:t>
            </a:r>
          </a:p>
          <a:p>
            <a:pPr lvl="0">
              <a:spcBef>
                <a:spcPts val="0"/>
              </a:spcBef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DatagramPacket datagram = DatagramFactory.createDatagramPacket(client,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					       Flags.ANSWER_FLAG,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						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       Commands.CHANGE_NAME,</a:t>
            </a:r>
            <a:b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					       name.getBytes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sender.answer(datagram);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return true;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Verwendung Network Codebeispiel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Roboter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de" dirty="0"/>
              <a:t>Programmiersprache C++</a:t>
            </a:r>
          </a:p>
          <a:p>
            <a:pPr marL="457200" lvl="0" indent="-228600" rtl="0">
              <a:spcBef>
                <a:spcPts val="0"/>
              </a:spcBef>
            </a:pPr>
            <a:endParaRPr lang="de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Modularisierung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Kamera-Modul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Lidar-Modul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Orientation-Modul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LED-Modul</a:t>
            </a:r>
          </a:p>
          <a:p>
            <a:pPr marL="3556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" dirty="0" smtClean="0"/>
          </a:p>
          <a:p>
            <a:pPr marL="3556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" dirty="0" smtClean="0"/>
              <a:t>Zentrale Punkte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Sensordaten senden mit 30Hz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Konfigurationsfile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Automatische reconnects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Media-Streaming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2-Radantrieb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Licht</a:t>
            </a:r>
            <a:endParaRPr lang="de" dirty="0" smtClean="0"/>
          </a:p>
          <a:p>
            <a:pPr marL="641350" indent="-285750">
              <a:buFont typeface="Arial" panose="020B0604020202020204" pitchFamily="34" charset="0"/>
              <a:buChar char="•"/>
            </a:pPr>
            <a:endParaRPr lang="de" dirty="0" smtClean="0"/>
          </a:p>
          <a:p>
            <a:pPr marL="355600"/>
            <a:r>
              <a:rPr lang="de" dirty="0"/>
              <a:t/>
            </a:r>
            <a:br>
              <a:rPr lang="de" dirty="0"/>
            </a:br>
            <a:endParaRPr lang="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68"/>
          <a:stretch/>
        </p:blipFill>
        <p:spPr>
          <a:xfrm>
            <a:off x="4037872" y="1093853"/>
            <a:ext cx="3031281" cy="29557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Implementierung Protokollstack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16" y="747017"/>
            <a:ext cx="6765011" cy="43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3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Protokollstack</a:t>
            </a:r>
            <a:r>
              <a:rPr lang="de-AT" dirty="0" smtClean="0"/>
              <a:t> Sequenzdiagramm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9" y="761350"/>
            <a:ext cx="6925224" cy="42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Protokollstack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700212"/>
            <a:ext cx="8420100" cy="17430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7976681" y="2996119"/>
            <a:ext cx="5836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000" dirty="0" smtClean="0"/>
              <a:t>65528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21577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AT" dirty="0" smtClean="0"/>
              <a:t>Protokollspezifikation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35623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5" name="Rechteck 4"/>
          <p:cNvSpPr/>
          <p:nvPr/>
        </p:nvSpPr>
        <p:spPr>
          <a:xfrm>
            <a:off x="53911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Session ID</a:t>
            </a:r>
            <a:endParaRPr lang="de-AT" dirty="0"/>
          </a:p>
        </p:txBody>
      </p:sp>
      <p:sp>
        <p:nvSpPr>
          <p:cNvPr id="6" name="Rechteck 5"/>
          <p:cNvSpPr/>
          <p:nvPr/>
        </p:nvSpPr>
        <p:spPr>
          <a:xfrm>
            <a:off x="7219950" y="3784600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16" name="Textfeld 15"/>
          <p:cNvSpPr txBox="1"/>
          <p:nvPr/>
        </p:nvSpPr>
        <p:spPr>
          <a:xfrm>
            <a:off x="172750" y="393979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smtClean="0"/>
              <a:t>Session Layer</a:t>
            </a:r>
            <a:endParaRPr lang="de-AT" sz="2000" dirty="0"/>
          </a:p>
        </p:txBody>
      </p:sp>
      <p:sp>
        <p:nvSpPr>
          <p:cNvPr id="14" name="Legende mit Pfeil nach unten 13"/>
          <p:cNvSpPr/>
          <p:nvPr/>
        </p:nvSpPr>
        <p:spPr>
          <a:xfrm>
            <a:off x="3473450" y="2053840"/>
            <a:ext cx="1828800" cy="17018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</a:p>
          <a:p>
            <a:r>
              <a:rPr lang="de-AT" dirty="0" smtClean="0"/>
              <a:t>Bit 0: Request Bit</a:t>
            </a:r>
          </a:p>
          <a:p>
            <a:r>
              <a:rPr lang="de-AT" dirty="0" smtClean="0"/>
              <a:t>Bit 1: Version Bit </a:t>
            </a:r>
            <a:r>
              <a:rPr lang="de-AT" dirty="0" smtClean="0"/>
              <a:t>0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Bit 2: Version Bit </a:t>
            </a:r>
            <a:r>
              <a:rPr lang="de-AT" dirty="0"/>
              <a:t>1</a:t>
            </a:r>
            <a:endParaRPr lang="de-AT" dirty="0"/>
          </a:p>
        </p:txBody>
      </p:sp>
      <p:sp>
        <p:nvSpPr>
          <p:cNvPr id="20" name="Legende mit Pfeil nach unten 19"/>
          <p:cNvSpPr/>
          <p:nvPr/>
        </p:nvSpPr>
        <p:spPr>
          <a:xfrm>
            <a:off x="5391150" y="2053840"/>
            <a:ext cx="1828800" cy="17018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  <a:br>
              <a:rPr lang="de-AT" dirty="0" smtClean="0"/>
            </a:br>
            <a:r>
              <a:rPr lang="de-AT" dirty="0" smtClean="0"/>
              <a:t>Gültig von (1,255]</a:t>
            </a:r>
          </a:p>
        </p:txBody>
      </p:sp>
    </p:spTree>
    <p:extLst>
      <p:ext uri="{BB962C8B-B14F-4D97-AF65-F5344CB8AC3E}">
        <p14:creationId xmlns:p14="http://schemas.microsoft.com/office/powerpoint/2010/main" val="9486124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AT" dirty="0" smtClean="0"/>
              <a:t>Protokollspezifikation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35623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5" name="Rechteck 4"/>
          <p:cNvSpPr/>
          <p:nvPr/>
        </p:nvSpPr>
        <p:spPr>
          <a:xfrm>
            <a:off x="53911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Session ID</a:t>
            </a:r>
            <a:endParaRPr lang="de-AT" dirty="0"/>
          </a:p>
        </p:txBody>
      </p:sp>
      <p:sp>
        <p:nvSpPr>
          <p:cNvPr id="6" name="Rechteck 5"/>
          <p:cNvSpPr/>
          <p:nvPr/>
        </p:nvSpPr>
        <p:spPr>
          <a:xfrm>
            <a:off x="7219950" y="3784600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7" name="Rechteck 6"/>
          <p:cNvSpPr/>
          <p:nvPr/>
        </p:nvSpPr>
        <p:spPr>
          <a:xfrm>
            <a:off x="3562350" y="2598575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9" name="Rechteck 8"/>
          <p:cNvSpPr/>
          <p:nvPr/>
        </p:nvSpPr>
        <p:spPr>
          <a:xfrm>
            <a:off x="5391150" y="2598575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15" name="Textfeld 14"/>
          <p:cNvSpPr txBox="1"/>
          <p:nvPr/>
        </p:nvSpPr>
        <p:spPr>
          <a:xfrm>
            <a:off x="172750" y="275412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err="1" smtClean="0"/>
              <a:t>Presentation</a:t>
            </a:r>
            <a:r>
              <a:rPr lang="de-AT" sz="2000" dirty="0" smtClean="0"/>
              <a:t> Layer</a:t>
            </a:r>
            <a:endParaRPr lang="de-AT" sz="2000" dirty="0"/>
          </a:p>
        </p:txBody>
      </p:sp>
      <p:sp>
        <p:nvSpPr>
          <p:cNvPr id="16" name="Textfeld 15"/>
          <p:cNvSpPr txBox="1"/>
          <p:nvPr/>
        </p:nvSpPr>
        <p:spPr>
          <a:xfrm>
            <a:off x="172750" y="393979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smtClean="0"/>
              <a:t>Session Layer</a:t>
            </a:r>
            <a:endParaRPr lang="de-AT" sz="2000" dirty="0"/>
          </a:p>
        </p:txBody>
      </p:sp>
      <p:sp>
        <p:nvSpPr>
          <p:cNvPr id="17" name="Legende mit Pfeil nach unten 16"/>
          <p:cNvSpPr/>
          <p:nvPr/>
        </p:nvSpPr>
        <p:spPr>
          <a:xfrm>
            <a:off x="3613150" y="1168399"/>
            <a:ext cx="1828800" cy="1430175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</a:p>
          <a:p>
            <a:r>
              <a:rPr lang="de-AT" dirty="0" smtClean="0"/>
              <a:t>Bit </a:t>
            </a:r>
            <a:r>
              <a:rPr lang="de-AT" dirty="0"/>
              <a:t>0</a:t>
            </a:r>
            <a:r>
              <a:rPr lang="de-AT" dirty="0" smtClean="0"/>
              <a:t>: Version Bit </a:t>
            </a:r>
            <a:r>
              <a:rPr lang="de-AT" dirty="0" smtClean="0"/>
              <a:t>0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Bit 1: Version Bit </a:t>
            </a:r>
            <a:r>
              <a:rPr lang="de-AT" dirty="0" smtClean="0"/>
              <a:t>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785387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AT" dirty="0" smtClean="0"/>
              <a:t>Protokollspezifikation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35623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5" name="Rechteck 4"/>
          <p:cNvSpPr/>
          <p:nvPr/>
        </p:nvSpPr>
        <p:spPr>
          <a:xfrm>
            <a:off x="5391150" y="378460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Session ID</a:t>
            </a:r>
            <a:endParaRPr lang="de-AT" dirty="0"/>
          </a:p>
        </p:txBody>
      </p:sp>
      <p:sp>
        <p:nvSpPr>
          <p:cNvPr id="6" name="Rechteck 5"/>
          <p:cNvSpPr/>
          <p:nvPr/>
        </p:nvSpPr>
        <p:spPr>
          <a:xfrm>
            <a:off x="7219950" y="3784600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7" name="Rechteck 6"/>
          <p:cNvSpPr/>
          <p:nvPr/>
        </p:nvSpPr>
        <p:spPr>
          <a:xfrm>
            <a:off x="3562350" y="2598575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9" name="Rechteck 8"/>
          <p:cNvSpPr/>
          <p:nvPr/>
        </p:nvSpPr>
        <p:spPr>
          <a:xfrm>
            <a:off x="5391150" y="2598575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10" name="Rechteck 9"/>
          <p:cNvSpPr/>
          <p:nvPr/>
        </p:nvSpPr>
        <p:spPr>
          <a:xfrm>
            <a:off x="3562350" y="1412550"/>
            <a:ext cx="18288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Flags</a:t>
            </a:r>
            <a:endParaRPr lang="de-AT" dirty="0"/>
          </a:p>
        </p:txBody>
      </p:sp>
      <p:sp>
        <p:nvSpPr>
          <p:cNvPr id="11" name="Rechteck 10"/>
          <p:cNvSpPr/>
          <p:nvPr/>
        </p:nvSpPr>
        <p:spPr>
          <a:xfrm>
            <a:off x="5391150" y="1412550"/>
            <a:ext cx="80905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 smtClean="0"/>
              <a:t>Length</a:t>
            </a:r>
            <a:endParaRPr lang="de-AT" dirty="0"/>
          </a:p>
        </p:txBody>
      </p:sp>
      <p:sp>
        <p:nvSpPr>
          <p:cNvPr id="12" name="Rechteck 11"/>
          <p:cNvSpPr/>
          <p:nvPr/>
        </p:nvSpPr>
        <p:spPr>
          <a:xfrm>
            <a:off x="6200200" y="1412550"/>
            <a:ext cx="11023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Command ID</a:t>
            </a:r>
            <a:endParaRPr lang="de-AT" dirty="0"/>
          </a:p>
        </p:txBody>
      </p:sp>
      <p:sp>
        <p:nvSpPr>
          <p:cNvPr id="13" name="Rechteck 12"/>
          <p:cNvSpPr/>
          <p:nvPr/>
        </p:nvSpPr>
        <p:spPr>
          <a:xfrm>
            <a:off x="7302500" y="1412550"/>
            <a:ext cx="1102300" cy="711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Payload</a:t>
            </a:r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72750" y="156845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err="1" smtClean="0"/>
              <a:t>Application</a:t>
            </a:r>
            <a:r>
              <a:rPr lang="de-AT" sz="2000" dirty="0" smtClean="0"/>
              <a:t> Layer</a:t>
            </a:r>
            <a:endParaRPr lang="de-AT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172750" y="275412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err="1" smtClean="0"/>
              <a:t>Presentation</a:t>
            </a:r>
            <a:r>
              <a:rPr lang="de-AT" sz="2000" dirty="0" smtClean="0"/>
              <a:t> Layer</a:t>
            </a:r>
            <a:endParaRPr lang="de-AT" sz="2000" dirty="0"/>
          </a:p>
        </p:txBody>
      </p:sp>
      <p:sp>
        <p:nvSpPr>
          <p:cNvPr id="16" name="Textfeld 15"/>
          <p:cNvSpPr txBox="1"/>
          <p:nvPr/>
        </p:nvSpPr>
        <p:spPr>
          <a:xfrm>
            <a:off x="172750" y="3939790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smtClean="0"/>
              <a:t>Session Layer</a:t>
            </a:r>
            <a:endParaRPr lang="de-AT" sz="2000" dirty="0"/>
          </a:p>
        </p:txBody>
      </p:sp>
      <p:sp>
        <p:nvSpPr>
          <p:cNvPr id="17" name="Legende mit Pfeil nach unten 16"/>
          <p:cNvSpPr/>
          <p:nvPr/>
        </p:nvSpPr>
        <p:spPr>
          <a:xfrm>
            <a:off x="3562350" y="-12970"/>
            <a:ext cx="1828800" cy="1419900"/>
          </a:xfrm>
          <a:prstGeom prst="downArrowCallout">
            <a:avLst>
              <a:gd name="adj1" fmla="val 22015"/>
              <a:gd name="adj2" fmla="val 18657"/>
              <a:gd name="adj3" fmla="val 9328"/>
              <a:gd name="adj4" fmla="val 8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</a:p>
          <a:p>
            <a:r>
              <a:rPr lang="de-AT" dirty="0" smtClean="0"/>
              <a:t>Bit 0: Request Bit</a:t>
            </a:r>
          </a:p>
          <a:p>
            <a:r>
              <a:rPr lang="de-AT" dirty="0" smtClean="0"/>
              <a:t>Bit 1: Version Bit 0</a:t>
            </a:r>
          </a:p>
          <a:p>
            <a:r>
              <a:rPr lang="de-AT" dirty="0" smtClean="0"/>
              <a:t>Bit 2: Version Bit 1</a:t>
            </a:r>
          </a:p>
          <a:p>
            <a:r>
              <a:rPr lang="de-AT" dirty="0" smtClean="0"/>
              <a:t>Bit 3: Extended</a:t>
            </a:r>
            <a:endParaRPr lang="de-AT" dirty="0"/>
          </a:p>
        </p:txBody>
      </p:sp>
      <p:sp>
        <p:nvSpPr>
          <p:cNvPr id="18" name="Legende mit Pfeil nach unten 17"/>
          <p:cNvSpPr/>
          <p:nvPr/>
        </p:nvSpPr>
        <p:spPr>
          <a:xfrm>
            <a:off x="4881275" y="711200"/>
            <a:ext cx="1828800" cy="708700"/>
          </a:xfrm>
          <a:prstGeom prst="downArrowCallout">
            <a:avLst>
              <a:gd name="adj1" fmla="val 22015"/>
              <a:gd name="adj2" fmla="val 18657"/>
              <a:gd name="adj3" fmla="val 9328"/>
              <a:gd name="adj4" fmla="val 8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</a:p>
        </p:txBody>
      </p:sp>
      <p:sp>
        <p:nvSpPr>
          <p:cNvPr id="19" name="Legende mit Pfeil nach unten 18"/>
          <p:cNvSpPr/>
          <p:nvPr/>
        </p:nvSpPr>
        <p:spPr>
          <a:xfrm>
            <a:off x="5836950" y="703850"/>
            <a:ext cx="1828800" cy="708700"/>
          </a:xfrm>
          <a:prstGeom prst="downArrowCallout">
            <a:avLst>
              <a:gd name="adj1" fmla="val 22015"/>
              <a:gd name="adj2" fmla="val 18657"/>
              <a:gd name="adj3" fmla="val 9328"/>
              <a:gd name="adj4" fmla="val 8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1 Byte</a:t>
            </a:r>
          </a:p>
        </p:txBody>
      </p:sp>
      <p:sp>
        <p:nvSpPr>
          <p:cNvPr id="20" name="Legende mit Pfeil nach unten 19"/>
          <p:cNvSpPr/>
          <p:nvPr/>
        </p:nvSpPr>
        <p:spPr>
          <a:xfrm>
            <a:off x="6939250" y="688335"/>
            <a:ext cx="1828800" cy="708700"/>
          </a:xfrm>
          <a:prstGeom prst="downArrowCallout">
            <a:avLst>
              <a:gd name="adj1" fmla="val 22015"/>
              <a:gd name="adj2" fmla="val 18657"/>
              <a:gd name="adj3" fmla="val 9328"/>
              <a:gd name="adj4" fmla="val 8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AT" dirty="0" smtClean="0"/>
              <a:t>Payload bis zu </a:t>
            </a:r>
            <a:r>
              <a:rPr lang="de-AT" dirty="0" smtClean="0"/>
              <a:t>65kB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mit </a:t>
            </a:r>
            <a:r>
              <a:rPr lang="de-AT" dirty="0" err="1" smtClean="0"/>
              <a:t>extended</a:t>
            </a:r>
            <a:r>
              <a:rPr lang="de-AT" dirty="0" smtClean="0"/>
              <a:t> Bit </a:t>
            </a:r>
          </a:p>
        </p:txBody>
      </p:sp>
    </p:spTree>
    <p:extLst>
      <p:ext uri="{BB962C8B-B14F-4D97-AF65-F5344CB8AC3E}">
        <p14:creationId xmlns:p14="http://schemas.microsoft.com/office/powerpoint/2010/main" val="13555108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Implementierte Kommandos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00" y="888546"/>
            <a:ext cx="5947026" cy="38517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90" y="1185308"/>
            <a:ext cx="7127202" cy="34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Allgemeine Aspekte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Spielidee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Technischen Aspekte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Architektur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Teilprojekte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Protokoll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Analysen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Demo</a:t>
            </a:r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Gliederung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2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Eigenimplementierung eins UDP-Streams</a:t>
            </a:r>
            <a:endParaRPr lang="de-AT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MJPEG-Komprimierung</a:t>
            </a:r>
            <a:endParaRPr lang="de-AT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Frame-</a:t>
            </a:r>
            <a:r>
              <a:rPr lang="de-AT" dirty="0" err="1" smtClean="0"/>
              <a:t>Grösse</a:t>
            </a:r>
            <a:r>
              <a:rPr lang="de-AT" dirty="0" smtClean="0"/>
              <a:t> bei 160x120 (19200 Pixel) bei 16Bit = 38400 Byte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Komprimierung auf ca. 4000 bis 8000 Byte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/>
              <a:t>Ü</a:t>
            </a:r>
            <a:r>
              <a:rPr lang="de-AT" dirty="0" smtClean="0"/>
              <a:t>bertragung von 25 Frames pro Sekunde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Kompatibel mit herkömmlichen Streaming-Clients (VLC, …)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Media-Streaming in eigenen Prozess ausgelagert (damit absturzsicher)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Media-Streaming</a:t>
            </a:r>
          </a:p>
        </p:txBody>
      </p:sp>
    </p:spTree>
    <p:extLst>
      <p:ext uri="{BB962C8B-B14F-4D97-AF65-F5344CB8AC3E}">
        <p14:creationId xmlns:p14="http://schemas.microsoft.com/office/powerpoint/2010/main" val="3795234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Wiederverwendung Netzwerkprojekt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Steuerung des Roboters und der Lampe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Zuschauermodus oder Operatormodus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Automatischer </a:t>
            </a:r>
            <a:r>
              <a:rPr lang="de-AT" dirty="0" err="1">
                <a:latin typeface="Proxima Nova" panose="020B0604020202020204" charset="0"/>
              </a:rPr>
              <a:t>Reconnect</a:t>
            </a: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Speicherung des Namens bei der Anmeldung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Chatten mit Server möglich</a:t>
            </a:r>
            <a:endParaRPr lang="en-GB" dirty="0">
              <a:latin typeface="Proxima Nova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" y="761350"/>
            <a:ext cx="2629290" cy="43821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5" y="761350"/>
            <a:ext cx="2629290" cy="4382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11" y="761350"/>
            <a:ext cx="2629290" cy="43821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53" y="761350"/>
            <a:ext cx="2629290" cy="43821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27" y="761350"/>
            <a:ext cx="2629290" cy="4382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25" y="761350"/>
            <a:ext cx="2629290" cy="4382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64" y="874488"/>
            <a:ext cx="6057583" cy="36345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5" y="1461489"/>
            <a:ext cx="5739538" cy="34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312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Game Server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Programmiersprache: C</a:t>
            </a:r>
            <a:r>
              <a:rPr lang="de" dirty="0" smtClean="0"/>
              <a:t>#</a:t>
            </a:r>
          </a:p>
          <a:p>
            <a:pPr lvl="0" rtl="0">
              <a:spcBef>
                <a:spcPts val="0"/>
              </a:spcBef>
              <a:buNone/>
            </a:pPr>
            <a:endParaRPr lang="de" dirty="0"/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Implementiert das Protokoll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Kapselt </a:t>
            </a:r>
            <a:r>
              <a:rPr lang="de-AT" dirty="0"/>
              <a:t>Spiellogik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Enthält </a:t>
            </a:r>
            <a:r>
              <a:rPr lang="de-AT" dirty="0"/>
              <a:t>das Zeiterfassungssystem für das Spiel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err="1" smtClean="0"/>
              <a:t>Triggerung</a:t>
            </a:r>
            <a:r>
              <a:rPr lang="de-AT" dirty="0" smtClean="0"/>
              <a:t> </a:t>
            </a:r>
            <a:r>
              <a:rPr lang="de-AT" dirty="0"/>
              <a:t>durch Kamera</a:t>
            </a:r>
            <a:endParaRPr lang="en-GB" dirty="0"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3250"/>
          <a:stretch/>
        </p:blipFill>
        <p:spPr>
          <a:xfrm>
            <a:off x="688049" y="447850"/>
            <a:ext cx="7767902" cy="4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Eigenimplementierung eines Kamera-gesteuerten Zeitmesssystems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Selbst-adaptiv und insensibel auf Umgebungsrauschen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Definition des Region </a:t>
            </a:r>
            <a:r>
              <a:rPr lang="de-AT" dirty="0" err="1" smtClean="0"/>
              <a:t>of</a:t>
            </a:r>
            <a:r>
              <a:rPr lang="de-AT" dirty="0" smtClean="0"/>
              <a:t> Interest (ROI)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Trigger löst aus bei Überschreitung eines </a:t>
            </a:r>
            <a:r>
              <a:rPr lang="de-AT" dirty="0" err="1" smtClean="0"/>
              <a:t>Thresholdwerts</a:t>
            </a:r>
            <a:r>
              <a:rPr lang="de-AT" dirty="0" smtClean="0"/>
              <a:t> des </a:t>
            </a:r>
            <a:r>
              <a:rPr lang="de-AT" dirty="0" err="1" smtClean="0"/>
              <a:t>Diff</a:t>
            </a:r>
            <a:r>
              <a:rPr lang="de-AT" dirty="0" smtClean="0"/>
              <a:t>-Frames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err="1" smtClean="0"/>
              <a:t>Diff</a:t>
            </a:r>
            <a:r>
              <a:rPr lang="de-AT" dirty="0" smtClean="0"/>
              <a:t>-Frames werden gefiltert (Low-Pass)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Zeitmesssystem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3" y="1197963"/>
            <a:ext cx="6617653" cy="291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186600" y="865874"/>
            <a:ext cx="8636399" cy="4202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de-AT" dirty="0" smtClean="0"/>
              <a:t>Aus Sicht eines Angreifenden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 smtClean="0"/>
              <a:t>DDos</a:t>
            </a:r>
            <a:r>
              <a:rPr lang="de-AT" dirty="0" smtClean="0"/>
              <a:t>-Attacke (Session-IDs sind begrenzt auf 255)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Session-Hijacking</a:t>
            </a:r>
            <a:r>
              <a:rPr lang="de-AT" dirty="0"/>
              <a:t> </a:t>
            </a:r>
            <a:r>
              <a:rPr lang="de-AT" dirty="0" smtClean="0"/>
              <a:t>mit IP-Spoofing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>
              <a:spcBef>
                <a:spcPts val="0"/>
              </a:spcBef>
            </a:pPr>
            <a:r>
              <a:rPr lang="de-AT" dirty="0" err="1" smtClean="0"/>
              <a:t>Gegenmassnahmen</a:t>
            </a:r>
            <a:endParaRPr lang="de-AT" dirty="0" smtClean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Session-ID mit 4 Byte Länge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Verschlüsselung von Paketen (</a:t>
            </a:r>
            <a:r>
              <a:rPr lang="de-AT" dirty="0" err="1" smtClean="0"/>
              <a:t>Presentation</a:t>
            </a:r>
            <a:r>
              <a:rPr lang="de-AT" dirty="0" smtClean="0"/>
              <a:t> Layer)</a:t>
            </a:r>
          </a:p>
          <a:p>
            <a:pPr lvl="0">
              <a:spcBef>
                <a:spcPts val="0"/>
              </a:spcBef>
            </a:pPr>
            <a:endParaRPr lang="de-AT" dirty="0"/>
          </a:p>
          <a:p>
            <a:pPr lvl="0">
              <a:spcBef>
                <a:spcPts val="0"/>
              </a:spcBef>
            </a:pPr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 err="1" smtClean="0">
                <a:sym typeface="Wingdings" panose="05000000000000000000" pitchFamily="2" charset="2"/>
              </a:rPr>
              <a:t>Paketgrösse</a:t>
            </a:r>
            <a:r>
              <a:rPr lang="de-AT" dirty="0" smtClean="0">
                <a:sym typeface="Wingdings" panose="05000000000000000000" pitchFamily="2" charset="2"/>
              </a:rPr>
              <a:t> war für uns ein entscheidender Faktor für Protokoll</a:t>
            </a:r>
            <a:endParaRPr lang="de-AT" dirty="0" smtClean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Sicherheitsaspekte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44" y="1803939"/>
            <a:ext cx="1752600" cy="1752600"/>
          </a:xfrm>
          <a:prstGeom prst="rect">
            <a:avLst/>
          </a:prstGeom>
        </p:spPr>
      </p:pic>
      <p:pic>
        <p:nvPicPr>
          <p:cNvPr id="1026" name="Picture 2" descr="http://image.spreadshirtmedia.net/image-server/v1/designs/15312629,width=178,height=178,version=1386733305/Schnauz-mit-Sonnenbrille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80" y="2135969"/>
            <a:ext cx="1400336" cy="14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10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AT" dirty="0" smtClean="0"/>
              <a:t>Messung der Latenzzeiten in lokalem Netzwerk (WLAN) mit jeweils 1000 Paketen</a:t>
            </a:r>
          </a:p>
          <a:p>
            <a:pPr lvl="0">
              <a:spcBef>
                <a:spcPts val="0"/>
              </a:spcBef>
              <a:buNone/>
            </a:pPr>
            <a:endParaRPr lang="de-AT" dirty="0" smtClean="0"/>
          </a:p>
          <a:p>
            <a:pPr lvl="0">
              <a:spcBef>
                <a:spcPts val="0"/>
              </a:spcBef>
              <a:buNone/>
            </a:pPr>
            <a:r>
              <a:rPr lang="de-AT" dirty="0" smtClean="0"/>
              <a:t>1. Kontrollkommunikation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Roboter und Server</a:t>
            </a:r>
            <a:r>
              <a:rPr lang="de-AT" dirty="0"/>
              <a:t>	</a:t>
            </a:r>
            <a:r>
              <a:rPr lang="de-AT" dirty="0" smtClean="0"/>
              <a:t>7ms (</a:t>
            </a:r>
            <a:r>
              <a:rPr lang="de-AT" dirty="0" err="1" smtClean="0"/>
              <a:t>StdDev</a:t>
            </a:r>
            <a:r>
              <a:rPr lang="de-AT" dirty="0" smtClean="0"/>
              <a:t> 4ms)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App und Server	6ms (</a:t>
            </a:r>
            <a:r>
              <a:rPr lang="de-AT" dirty="0" err="1" smtClean="0"/>
              <a:t>StdDev</a:t>
            </a:r>
            <a:r>
              <a:rPr lang="de-AT" dirty="0" smtClean="0"/>
              <a:t> 5ms)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App und Roboter	15ms (</a:t>
            </a:r>
            <a:r>
              <a:rPr lang="de-AT" dirty="0" err="1" smtClean="0"/>
              <a:t>StdDev</a:t>
            </a:r>
            <a:r>
              <a:rPr lang="de-AT" dirty="0" smtClean="0"/>
              <a:t> 4ms)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>
              <a:spcBef>
                <a:spcPts val="0"/>
              </a:spcBef>
            </a:pPr>
            <a:r>
              <a:rPr lang="de-AT" dirty="0" smtClean="0"/>
              <a:t>2. Media-Streaming (professionell gemessen mit Handy-Cam)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/>
              <a:t>Analyse Kommunikation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8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607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/>
              <a:t>Ausblick &amp; Offene </a:t>
            </a:r>
            <a:r>
              <a:rPr lang="de" dirty="0"/>
              <a:t>Punkte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Ausweitung der Testfälle auf externen Server und Kommunikation über </a:t>
            </a:r>
            <a:r>
              <a:rPr lang="de-AT" dirty="0" smtClean="0"/>
              <a:t>Internet (Qualität)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Verschlüsselung (Sicherheitsaspekt)</a:t>
            </a:r>
            <a:endParaRPr lang="de-AT" dirty="0" smtClean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Kommandofilterung verbessern (Sicherheitsaspekt)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Sensordatenfilterung verbessern (Kompass)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Feldtest mit unterschiedlichen Anwendenden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/>
          </a:p>
          <a:p>
            <a:pPr lvl="1">
              <a:lnSpc>
                <a:spcPct val="150000"/>
              </a:lnSpc>
            </a:pPr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 smtClean="0"/>
              <a:t>Weiterhin Absturzfrei bleiben!</a:t>
            </a:r>
            <a:endParaRPr lang="de-AT" dirty="0" smtClean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77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620900" y="2043750"/>
            <a:ext cx="5902199" cy="1055999"/>
          </a:xfrm>
          <a:prstGeom prst="rect">
            <a:avLst/>
          </a:prstGeom>
          <a:solidFill>
            <a:srgbClr val="334D5C">
              <a:alpha val="83850"/>
            </a:srgbClr>
          </a:solidFill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6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Fragen?</a:t>
            </a:r>
            <a:endParaRPr lang="de" sz="6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578704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Allgemeine Aspekte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de-AT" dirty="0" smtClean="0"/>
              <a:t>Prozessmodell: </a:t>
            </a:r>
            <a:r>
              <a:rPr lang="de-AT" dirty="0" err="1" smtClean="0"/>
              <a:t>Scrum</a:t>
            </a:r>
            <a:r>
              <a:rPr lang="de-AT" dirty="0" smtClean="0"/>
              <a:t> (Agiles Vorgehen)</a:t>
            </a:r>
            <a:endParaRPr lang="de-AT" dirty="0"/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de-AT" dirty="0" smtClean="0"/>
              <a:t>Versionsverwaltung: </a:t>
            </a:r>
            <a:r>
              <a:rPr lang="de-AT" dirty="0" err="1" smtClean="0"/>
              <a:t>Git</a:t>
            </a:r>
            <a:endParaRPr lang="de-AT" dirty="0" smtClean="0"/>
          </a:p>
          <a:p>
            <a:pPr lvl="0">
              <a:lnSpc>
                <a:spcPct val="150000"/>
              </a:lnSpc>
            </a:pPr>
            <a:r>
              <a:rPr lang="de-AT" dirty="0" smtClean="0"/>
              <a:t>Repository: </a:t>
            </a:r>
            <a:r>
              <a:rPr lang="de-AT" dirty="0" err="1" smtClean="0"/>
              <a:t>GitHub</a:t>
            </a:r>
            <a:r>
              <a:rPr lang="de-AT" dirty="0"/>
              <a:t> (</a:t>
            </a:r>
            <a:r>
              <a:rPr lang="de-AT" dirty="0">
                <a:hlinkClick r:id="rId3"/>
              </a:rPr>
              <a:t>https://</a:t>
            </a:r>
            <a:r>
              <a:rPr lang="de-AT" dirty="0" smtClean="0">
                <a:hlinkClick r:id="rId3"/>
              </a:rPr>
              <a:t>github.com/Blackjack92/fhvRobot</a:t>
            </a:r>
            <a:r>
              <a:rPr lang="de-AT" dirty="0" smtClean="0"/>
              <a:t>)</a:t>
            </a:r>
          </a:p>
          <a:p>
            <a:pPr lvl="0">
              <a:lnSpc>
                <a:spcPct val="150000"/>
              </a:lnSpc>
            </a:pPr>
            <a:r>
              <a:rPr lang="de-AT" dirty="0" smtClean="0"/>
              <a:t>Tickets: </a:t>
            </a:r>
            <a:r>
              <a:rPr lang="de-AT" dirty="0"/>
              <a:t> </a:t>
            </a:r>
            <a:r>
              <a:rPr lang="de-AT" dirty="0" smtClean="0"/>
              <a:t>~180 </a:t>
            </a:r>
          </a:p>
          <a:p>
            <a:pPr lvl="0">
              <a:lnSpc>
                <a:spcPct val="150000"/>
              </a:lnSpc>
            </a:pPr>
            <a:r>
              <a:rPr lang="de-AT" dirty="0" err="1" smtClean="0"/>
              <a:t>Commits</a:t>
            </a:r>
            <a:r>
              <a:rPr lang="de-AT" dirty="0" smtClean="0"/>
              <a:t>: </a:t>
            </a:r>
            <a:r>
              <a:rPr lang="de-AT" dirty="0"/>
              <a:t>~</a:t>
            </a:r>
            <a:r>
              <a:rPr lang="de-AT" dirty="0" smtClean="0"/>
              <a:t>420 </a:t>
            </a:r>
            <a:endParaRPr lang="de-AT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Spielidee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AT" dirty="0" smtClean="0"/>
              <a:t>Keine fixe Spielidee</a:t>
            </a:r>
            <a:br>
              <a:rPr lang="de-AT" dirty="0" smtClean="0"/>
            </a:br>
            <a:endParaRPr lang="de-AT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smtClean="0"/>
              <a:t>Abstrakter Ansatz gewählt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App zur Steuerung des Roboters 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App mit Kamerabild 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Unterstützung mehrerer Roboter</a:t>
            </a:r>
          </a:p>
          <a:p>
            <a:pPr marL="627063" lvl="1" indent="-269875">
              <a:buFont typeface="Arial" panose="020B0604020202020204" pitchFamily="34" charset="0"/>
              <a:buChar char="•"/>
            </a:pPr>
            <a:r>
              <a:rPr lang="de-AT" dirty="0" smtClean="0"/>
              <a:t>Unterstützung mehrerer Apps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 rtl="0">
              <a:spcBef>
                <a:spcPts val="0"/>
              </a:spcBef>
              <a:buNone/>
            </a:pPr>
            <a:r>
              <a:rPr lang="de-AT" dirty="0" smtClean="0">
                <a:sym typeface="Wingdings" panose="05000000000000000000" pitchFamily="2" charset="2"/>
              </a:rPr>
              <a:t> wiederverwendbar für mehrere verschiedene Spiele</a:t>
            </a:r>
          </a:p>
          <a:p>
            <a:pPr lvl="0" rtl="0">
              <a:spcBef>
                <a:spcPts val="0"/>
              </a:spcBef>
              <a:buNone/>
            </a:pPr>
            <a:r>
              <a:rPr lang="de-AT" dirty="0" smtClean="0"/>
              <a:t/>
            </a:r>
            <a:br>
              <a:rPr lang="de-AT" dirty="0" smtClean="0"/>
            </a:br>
            <a:endParaRPr lang="de-AT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Parkour</a:t>
            </a:r>
            <a:r>
              <a:rPr lang="de-AT" dirty="0" smtClean="0"/>
              <a:t> mit Zeitmessung</a:t>
            </a:r>
            <a:br>
              <a:rPr lang="de-AT" dirty="0" smtClean="0"/>
            </a:br>
            <a:endParaRPr lang="de-AT" dirty="0" smtClean="0"/>
          </a:p>
          <a:p>
            <a:r>
              <a:rPr lang="de-AT" dirty="0" smtClean="0"/>
              <a:t>Neue Punkte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Game Server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Zeitmessung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err="1" smtClean="0"/>
              <a:t>HighScores</a:t>
            </a:r>
            <a:endParaRPr lang="de-AT" dirty="0" smtClean="0"/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Playerverwaltung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Benutzerfreundlichkeit</a:t>
            </a:r>
            <a:br>
              <a:rPr lang="de-AT" dirty="0" smtClean="0"/>
            </a:br>
            <a:r>
              <a:rPr lang="de-AT" dirty="0" smtClean="0"/>
              <a:t>(Eigene Controls)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Erweiterung bestehender</a:t>
            </a:r>
            <a:br>
              <a:rPr lang="de-AT" dirty="0" smtClean="0"/>
            </a:br>
            <a:r>
              <a:rPr lang="de-AT" dirty="0" smtClean="0"/>
              <a:t>Komponenten</a:t>
            </a:r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Spielidee</a:t>
            </a:r>
            <a:endParaRPr lang="de-AT" dirty="0"/>
          </a:p>
        </p:txBody>
      </p:sp>
      <p:pic>
        <p:nvPicPr>
          <p:cNvPr id="1028" name="Picture 4" descr="http://www.spieleratgeber-nrw.de/media/img_original/7813_Mario-Kart-8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2" y="1632366"/>
            <a:ext cx="5253854" cy="29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attig-schauer.at/typo3temp/pics/087cfa68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43" y="832266"/>
            <a:ext cx="2857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Technische Aspekte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de" dirty="0"/>
              <a:t>Unterschiedliche </a:t>
            </a:r>
            <a:r>
              <a:rPr lang="de" dirty="0" smtClean="0"/>
              <a:t>Projekte</a:t>
            </a:r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Robo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Server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App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Game Server</a:t>
            </a:r>
            <a:br>
              <a:rPr lang="de" dirty="0" smtClean="0"/>
            </a:br>
            <a:endParaRPr lang="de" dirty="0"/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Heterogene Systeme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/>
              <a:t>Unterschiedliche Programmiersprachen C++, C#, </a:t>
            </a:r>
            <a:r>
              <a:rPr lang="de" dirty="0" smtClean="0"/>
              <a:t>Java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Unterschiedliche </a:t>
            </a:r>
            <a:r>
              <a:rPr lang="de" dirty="0"/>
              <a:t>Plattformen (Windows, Linux, Android</a:t>
            </a:r>
            <a:r>
              <a:rPr lang="de" dirty="0" smtClean="0"/>
              <a:t>)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" dirty="0"/>
          </a:p>
          <a:p>
            <a:pPr marL="457200" lvl="0" indent="-228600" rtl="0">
              <a:spcBef>
                <a:spcPts val="0"/>
              </a:spcBef>
            </a:pPr>
            <a:r>
              <a:rPr lang="de" dirty="0"/>
              <a:t>Wiederverwendbarkeit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i="1" dirty="0"/>
              <a:t>Network</a:t>
            </a:r>
            <a:r>
              <a:rPr lang="de" dirty="0"/>
              <a:t>-Projekt, verwendet zwischen </a:t>
            </a:r>
            <a:r>
              <a:rPr lang="de" dirty="0" smtClean="0"/>
              <a:t>Server und App</a:t>
            </a:r>
            <a:endParaRPr lang="de" dirty="0"/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 smtClean="0"/>
              <a:t>Bibliothek </a:t>
            </a:r>
            <a:r>
              <a:rPr lang="de" dirty="0"/>
              <a:t>für I2C, Lidar, C++-Wrapper der </a:t>
            </a:r>
            <a:r>
              <a:rPr lang="de" dirty="0" smtClean="0"/>
              <a:t>DMCC-Lib</a:t>
            </a:r>
            <a:endParaRPr lang="de" dirty="0"/>
          </a:p>
          <a:p>
            <a:pPr indent="176213"/>
            <a:r>
              <a:rPr lang="de-AT" dirty="0" smtClean="0"/>
              <a:t>Intuitiver Aufbau, Leichte Erweiterbarkeit, Einfache </a:t>
            </a:r>
            <a:r>
              <a:rPr lang="de-AT" dirty="0"/>
              <a:t>Wartung</a:t>
            </a:r>
            <a:endParaRPr lang="de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Systemarchitektur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4199" y="865875"/>
            <a:ext cx="4166825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6213">
              <a:spcBef>
                <a:spcPts val="1000"/>
              </a:spcBef>
            </a:pPr>
            <a:r>
              <a:rPr lang="de" dirty="0">
                <a:solidFill>
                  <a:schemeClr val="dk1"/>
                </a:solidFill>
              </a:rPr>
              <a:t>Öffentlicher </a:t>
            </a:r>
            <a:r>
              <a:rPr lang="de" i="1" dirty="0" smtClean="0">
                <a:solidFill>
                  <a:schemeClr val="dk1"/>
                </a:solidFill>
              </a:rPr>
              <a:t>Server</a:t>
            </a:r>
            <a:br>
              <a:rPr lang="de" i="1" dirty="0" smtClean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(von überall erreichbar)</a:t>
            </a:r>
          </a:p>
          <a:p>
            <a:pPr marL="176213">
              <a:lnSpc>
                <a:spcPct val="150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App </a:t>
            </a:r>
            <a:r>
              <a:rPr lang="de" dirty="0">
                <a:solidFill>
                  <a:schemeClr val="dk1"/>
                </a:solidFill>
              </a:rPr>
              <a:t>als freier Download </a:t>
            </a:r>
          </a:p>
          <a:p>
            <a:pPr marL="176213" lvl="0" rtl="0">
              <a:lnSpc>
                <a:spcPct val="115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Zwischen Server, Apps und Robot persistente Verbindung</a:t>
            </a:r>
          </a:p>
          <a:p>
            <a:pPr marL="176213" lvl="0" rtl="0">
              <a:lnSpc>
                <a:spcPct val="115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Zwischen Server und Game Server </a:t>
            </a:r>
            <a:r>
              <a:rPr lang="de" dirty="0">
                <a:solidFill>
                  <a:schemeClr val="dk1"/>
                </a:solidFill>
              </a:rPr>
              <a:t/>
            </a:r>
            <a:br>
              <a:rPr lang="de" dirty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nicht persistent Verbindung</a:t>
            </a:r>
            <a:br>
              <a:rPr lang="de" dirty="0" smtClean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(Anfragen gehen vom Game Server aus)</a:t>
            </a:r>
            <a:endParaRPr lang="de" dirty="0">
              <a:solidFill>
                <a:schemeClr val="dk1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302925"/>
            <a:ext cx="4800274" cy="24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Server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Programmiersprache: Java</a:t>
            </a:r>
          </a:p>
          <a:p>
            <a:pPr lvl="0" rtl="0">
              <a:spcBef>
                <a:spcPts val="0"/>
              </a:spcBef>
              <a:buNone/>
            </a:pPr>
            <a:r>
              <a:rPr lang="de" dirty="0"/>
              <a:t>Grafisches Oberfläche: </a:t>
            </a:r>
            <a:r>
              <a:rPr lang="de" dirty="0" smtClean="0"/>
              <a:t>JavaFX</a:t>
            </a:r>
          </a:p>
          <a:p>
            <a:pPr lvl="0" rtl="0">
              <a:spcBef>
                <a:spcPts val="0"/>
              </a:spcBef>
              <a:buNone/>
            </a:pPr>
            <a:endParaRPr lang="de" dirty="0" smtClean="0"/>
          </a:p>
          <a:p>
            <a:pPr lvl="0" rtl="0">
              <a:spcBef>
                <a:spcPts val="0"/>
              </a:spcBef>
              <a:buNone/>
            </a:pPr>
            <a:r>
              <a:rPr lang="de" dirty="0" smtClean="0"/>
              <a:t>Zentrale Punkte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" dirty="0" smtClean="0"/>
              <a:t>Mehrere Roboter und Apps verwalten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" dirty="0" smtClean="0"/>
              <a:t>Heartbeats</a:t>
            </a:r>
            <a:endParaRPr lang="de" dirty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Steuerung des Roboters </a:t>
            </a:r>
            <a:endParaRPr lang="de-AT" dirty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Sensordaten des Roboters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Kamerabild des Roboters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Unabhängig von anderen Komponenten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Volle Kontrolle entscheidet, </a:t>
            </a: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welche Nachrichten bzw. Befehle </a:t>
            </a: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weitergeleitet werden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81" y="1191025"/>
            <a:ext cx="4871818" cy="289112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Network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734800" cy="411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Programmiersprache: Java</a:t>
            </a:r>
          </a:p>
          <a:p>
            <a:pPr marL="457200" lvl="0" indent="-228600" rtl="0">
              <a:spcBef>
                <a:spcPts val="0"/>
              </a:spcBef>
            </a:pPr>
            <a:endParaRPr lang="de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Behandelt </a:t>
            </a:r>
            <a:r>
              <a:rPr lang="de" dirty="0"/>
              <a:t>alle Schichten unter der </a:t>
            </a:r>
            <a:r>
              <a:rPr lang="de" dirty="0" smtClean="0"/>
              <a:t>Applikationsschicht</a:t>
            </a:r>
          </a:p>
          <a:p>
            <a:pPr marL="457200" lvl="0" indent="-228600" rtl="0">
              <a:spcBef>
                <a:spcPts val="0"/>
              </a:spcBef>
            </a:pPr>
            <a:endParaRPr lang="de" dirty="0"/>
          </a:p>
          <a:p>
            <a:pPr marL="457200" lvl="0" indent="-228600" rtl="0">
              <a:spcBef>
                <a:spcPts val="0"/>
              </a:spcBef>
            </a:pPr>
            <a:r>
              <a:rPr lang="de" dirty="0"/>
              <a:t>Musste mit Java 7 gebuilded werden → Android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12" y="0"/>
            <a:ext cx="8712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Bildschirmpräsentation (16:9)</PresentationFormat>
  <Paragraphs>209</Paragraphs>
  <Slides>28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Proxima Nova</vt:lpstr>
      <vt:lpstr>Source Code Pro</vt:lpstr>
      <vt:lpstr>Wingdings</vt:lpstr>
      <vt:lpstr>simple-light-2</vt:lpstr>
      <vt:lpstr>FHVrobot</vt:lpstr>
      <vt:lpstr>Gliederung</vt:lpstr>
      <vt:lpstr>Allgemeine Aspekte</vt:lpstr>
      <vt:lpstr>Spielidee</vt:lpstr>
      <vt:lpstr>Spielidee</vt:lpstr>
      <vt:lpstr>Technische Aspekte</vt:lpstr>
      <vt:lpstr>Systemarchitektur</vt:lpstr>
      <vt:lpstr>Server</vt:lpstr>
      <vt:lpstr>Network</vt:lpstr>
      <vt:lpstr>Network Codebeispiel</vt:lpstr>
      <vt:lpstr>Verwendung Network Codebeispiel</vt:lpstr>
      <vt:lpstr>Roboter</vt:lpstr>
      <vt:lpstr>Implementierung Protokollstack</vt:lpstr>
      <vt:lpstr>Protokollstack Sequenzdiagramm</vt:lpstr>
      <vt:lpstr>Protokollstack</vt:lpstr>
      <vt:lpstr>Protokollspezifikation</vt:lpstr>
      <vt:lpstr>Protokollspezifikation</vt:lpstr>
      <vt:lpstr>Protokollspezifikation</vt:lpstr>
      <vt:lpstr>Implementierte Kommandos</vt:lpstr>
      <vt:lpstr>Media-Streaming</vt:lpstr>
      <vt:lpstr>App</vt:lpstr>
      <vt:lpstr>App</vt:lpstr>
      <vt:lpstr>Game Server</vt:lpstr>
      <vt:lpstr>Zeitmesssystem</vt:lpstr>
      <vt:lpstr>Sicherheitsaspekte</vt:lpstr>
      <vt:lpstr>Analyse Kommunikation</vt:lpstr>
      <vt:lpstr>Ausblick &amp; Offene Punkte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FHVRobot</dc:title>
  <dc:creator>Kevin Wallis</dc:creator>
  <cp:lastModifiedBy>WALLIS Kevin</cp:lastModifiedBy>
  <cp:revision>18</cp:revision>
  <dcterms:modified xsi:type="dcterms:W3CDTF">2016-01-29T08:46:01Z</dcterms:modified>
</cp:coreProperties>
</file>